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313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15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3333FF"/>
    <a:srgbClr val="9AF0B7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6945.1</c:v>
                </c:pt>
                <c:pt idx="1">
                  <c:v>1339.4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1933,3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104685758876587E-2"/>
                  <c:y val="-2.1241601174748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248,8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10057.4</c:v>
                </c:pt>
                <c:pt idx="1">
                  <c:v>8284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232320"/>
        <c:axId val="90233856"/>
        <c:axId val="0"/>
      </c:bar3DChart>
      <c:catAx>
        <c:axId val="9023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233856"/>
        <c:crosses val="autoZero"/>
        <c:auto val="1"/>
        <c:lblAlgn val="ctr"/>
        <c:lblOffset val="100"/>
        <c:noMultiLvlLbl val="0"/>
      </c:catAx>
      <c:valAx>
        <c:axId val="90233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23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2627.2</c:v>
                </c:pt>
                <c:pt idx="1">
                  <c:v>3589</c:v>
                </c:pt>
                <c:pt idx="2">
                  <c:v>728</c:v>
                </c:pt>
                <c:pt idx="3">
                  <c:v>1339.8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390</c:v>
                </c:pt>
                <c:pt idx="1">
                  <c:v>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1719936"/>
        <c:axId val="91721728"/>
        <c:axId val="0"/>
      </c:bar3DChart>
      <c:catAx>
        <c:axId val="91719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21728"/>
        <c:crosses val="autoZero"/>
        <c:auto val="1"/>
        <c:lblAlgn val="ctr"/>
        <c:lblOffset val="100"/>
        <c:noMultiLvlLbl val="0"/>
      </c:catAx>
      <c:valAx>
        <c:axId val="9172172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9171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2513.6</c:v>
                </c:pt>
                <c:pt idx="1">
                  <c:v>8883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2018г.</c:v>
                </c:pt>
                <c:pt idx="1">
                  <c:v>План на 2019г.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2906.2</c:v>
                </c:pt>
                <c:pt idx="1">
                  <c:v>3504.5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5931648"/>
        <c:axId val="165933440"/>
        <c:axId val="0"/>
      </c:bar3DChart>
      <c:catAx>
        <c:axId val="165931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933440"/>
        <c:crosses val="autoZero"/>
        <c:auto val="1"/>
        <c:lblAlgn val="ctr"/>
        <c:lblOffset val="100"/>
        <c:noMultiLvlLbl val="0"/>
      </c:catAx>
      <c:valAx>
        <c:axId val="16593344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6593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810.5</c:v>
                </c:pt>
                <c:pt idx="1">
                  <c:v>1471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финансир. расходов на з/п и ТЭР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1030</c:v>
                </c:pt>
                <c:pt idx="1">
                  <c:v>1025.0999999999999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1902.8</c:v>
                </c:pt>
                <c:pt idx="1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986688"/>
        <c:axId val="165988224"/>
        <c:axId val="0"/>
      </c:bar3DChart>
      <c:catAx>
        <c:axId val="165986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988224"/>
        <c:crosses val="autoZero"/>
        <c:auto val="1"/>
        <c:lblAlgn val="ctr"/>
        <c:lblOffset val="100"/>
        <c:noMultiLvlLbl val="0"/>
      </c:catAx>
      <c:valAx>
        <c:axId val="165988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598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2018 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13374.9</c:v>
                </c:pt>
                <c:pt idx="1">
                  <c:v>11789.4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797312"/>
        <c:axId val="166798848"/>
        <c:axId val="0"/>
      </c:bar3DChart>
      <c:catAx>
        <c:axId val="166797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798848"/>
        <c:crosses val="autoZero"/>
        <c:auto val="1"/>
        <c:lblAlgn val="ctr"/>
        <c:lblOffset val="100"/>
        <c:noMultiLvlLbl val="0"/>
      </c:catAx>
      <c:valAx>
        <c:axId val="16679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797312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1262,2-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аренды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77,6 -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3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3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1" presStyleCnt="3" custScaleX="242397" custScaleY="219268" custLinFactNeighborX="-28965" custLinFactNeighborY="-140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1" presStyleCnt="3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2" presStyleCnt="3" custScaleX="238975" custScaleY="226802" custLinFactY="-200000" custLinFactNeighborX="-43775" custLinFactNeighborY="-290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2" presStyleCnt="3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B5009FAC-5287-4B72-9D6C-6EA21569AA48}" srcId="{94A9EB2E-38FB-40BC-896D-E01599B0CB3B}" destId="{F518F25D-D36F-40F5-8573-25C3B9EB64DA}" srcOrd="2" destOrd="0" parTransId="{742187B4-317B-4FC6-922C-F2DB31C6DAA2}" sibTransId="{2131B2B6-79DC-4E8C-97DF-5EEFA6B7C8C6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031AE1CA-7CC1-416F-9B1F-8E14B010D519}" srcId="{94A9EB2E-38FB-40BC-896D-E01599B0CB3B}" destId="{134E766E-E6F7-4FF9-8ECA-F2DC8AB58C7D}" srcOrd="1" destOrd="0" parTransId="{7541EDAF-C14A-481F-8843-1F6D5B3B9F67}" sibTransId="{30D0621B-1B0F-4516-8ABE-CFE010637B7D}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CFEBE7BE-533C-4A79-B6A4-6F85E4C6B1EF}" type="presParOf" srcId="{2BACEF09-562A-4075-96C3-41362C7DB810}" destId="{39DBEB48-A7DD-4261-9F32-92FE3DA2B378}" srcOrd="2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3" destOrd="0" presId="urn:microsoft.com/office/officeart/2005/8/layout/vList3#1"/>
    <dgm:cxn modelId="{F4E2D0F3-1A63-40AD-A80C-E486FE475E70}" type="presParOf" srcId="{2BACEF09-562A-4075-96C3-41362C7DB810}" destId="{4A876E27-DFC1-470A-9B1E-9826BD506380}" srcOrd="4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11789,4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1945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5668,8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5771,5</a:t>
          </a:r>
          <a:endParaRPr lang="ru-RU" sz="3200" b="1" u="sng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135,3</a:t>
          </a: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1798,0</a:t>
          </a: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1933,3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3001" custRadScaleInc="1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</a:t>
          </a:r>
          <a:r>
            <a:rPr lang="ru-RU" sz="2800" b="1" dirty="0" smtClean="0">
              <a:solidFill>
                <a:srgbClr val="C00000"/>
              </a:solidFill>
            </a:rPr>
            <a:t>30,0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</a:t>
          </a:r>
          <a:r>
            <a:rPr lang="ru-RU" sz="2800" b="1" dirty="0" smtClean="0">
              <a:solidFill>
                <a:srgbClr val="C00000"/>
              </a:solidFill>
            </a:rPr>
            <a:t>30,0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30,0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LinFactNeighborX="-42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932951" y="605319"/>
          <a:ext cx="3508683" cy="33689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017176" y="605319"/>
        <a:ext cx="3424458" cy="336899"/>
      </dsp:txXfrm>
    </dsp:sp>
    <dsp:sp modelId="{5845A041-F5BC-4087-B2A4-5F2631D12044}">
      <dsp:nvSpPr>
        <dsp:cNvPr id="0" name=""/>
        <dsp:cNvSpPr/>
      </dsp:nvSpPr>
      <dsp:spPr>
        <a:xfrm>
          <a:off x="5304509" y="24793"/>
          <a:ext cx="1731137" cy="1675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935375" y="2181483"/>
          <a:ext cx="584519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1262,2-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аренды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164898" y="2181483"/>
        <a:ext cx="5615673" cy="918094"/>
      </dsp:txXfrm>
    </dsp:sp>
    <dsp:sp modelId="{9E96367B-669D-48BC-B63A-8668BAB9AB4B}">
      <dsp:nvSpPr>
        <dsp:cNvPr id="0" name=""/>
        <dsp:cNvSpPr/>
      </dsp:nvSpPr>
      <dsp:spPr>
        <a:xfrm>
          <a:off x="571060" y="1792595"/>
          <a:ext cx="1784329" cy="16140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699266" y="426714"/>
          <a:ext cx="612150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77,6 -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928789" y="426714"/>
        <a:ext cx="5891983" cy="918094"/>
      </dsp:txXfrm>
    </dsp:sp>
    <dsp:sp modelId="{59161C32-BDD5-4CDD-AF8F-515D1E6E513F}">
      <dsp:nvSpPr>
        <dsp:cNvPr id="0" name=""/>
        <dsp:cNvSpPr/>
      </dsp:nvSpPr>
      <dsp:spPr>
        <a:xfrm>
          <a:off x="399261" y="120537"/>
          <a:ext cx="1759139" cy="1669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347806" cy="93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75"/>
              </a:lnTo>
              <a:lnTo>
                <a:pt x="347806" y="93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648066" y="2304264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11789,4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89" y="2336887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5668,8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5771,5</a:t>
          </a:r>
          <a:endParaRPr lang="ru-RU" sz="3200" b="1" u="sng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1933,3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46321">
          <a:off x="3873360" y="1951508"/>
          <a:ext cx="1362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5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64498" y="2453291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135,3</a:t>
          </a:r>
          <a:endParaRPr lang="ru-RU" sz="2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495" y="2509288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1798,0</a:t>
          </a:r>
          <a:endParaRPr lang="ru-RU" sz="2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</a:t>
          </a:r>
          <a:r>
            <a:rPr lang="ru-RU" sz="2800" b="1" kern="1200" dirty="0" smtClean="0">
              <a:solidFill>
                <a:srgbClr val="C00000"/>
              </a:solidFill>
            </a:rPr>
            <a:t>30,0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</a:t>
          </a:r>
          <a:r>
            <a:rPr lang="ru-RU" sz="2800" b="1" kern="1200" dirty="0" smtClean="0">
              <a:solidFill>
                <a:srgbClr val="C00000"/>
              </a:solidFill>
            </a:rPr>
            <a:t>30,0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30,0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49017" y="2068804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49017" y="2068804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16,2 %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83,8 %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10057,4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8284,0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31,7%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43,3%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8,7 %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16,2 %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390,0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728,0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70,3%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0.40359</cdr:x>
      <cdr:y>0.0887</cdr:y>
    </cdr:from>
    <cdr:to>
      <cdr:x>0.57853</cdr:x>
      <cdr:y>0.31652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2159519" y="308371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2906,2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3504,5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11789,4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13374,9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8C1-B44A-41EC-A519-991C85C0860E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5685-CEF3-4BA7-8CC4-6B27ACAD2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БЮДЖЕТ 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2019</a:t>
            </a:r>
            <a:r>
              <a:rPr lang="ru-RU" sz="2800" i="1" dirty="0" smtClean="0">
                <a:latin typeface="Arial" charset="0"/>
              </a:rPr>
              <a:t> год и на плановый период 2020 и 2021 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780459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2906,2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13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3504,5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54987435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11789,4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6121,9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2019</a:t>
            </a: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59625508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39389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1201340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28874681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5009377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6325,1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3719396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389901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1933,3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248,8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отделом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экономики и финансов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/>
            <a:endParaRPr lang="ru-RU" sz="20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на официальном сайте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сельского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поселения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413436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8507412" cy="48244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Милютинского сельского поселения – бюджета поселения, а именно: проекта бюджета поселения на предстоящий 2018 год и на плановый период 2019 и 2020 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Милютинского сельского 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поселения..</a:t>
            </a:r>
          </a:p>
        </p:txBody>
      </p:sp>
      <p:pic>
        <p:nvPicPr>
          <p:cNvPr id="307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районе и </a:t>
            </a:r>
            <a:r>
              <a:rPr lang="ru-RU" sz="20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сельском поселении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2019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2018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12963,6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596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11789,4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90553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92410901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11791381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35973"/>
              </p:ext>
            </p:extLst>
          </p:nvPr>
        </p:nvGraphicFramePr>
        <p:xfrm>
          <a:off x="4643438" y="1052736"/>
          <a:ext cx="42799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336" y="1955251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8,7 %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7338310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3684133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3880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4442</TotalTime>
  <Words>510</Words>
  <Application>Microsoft Office PowerPoint</Application>
  <PresentationFormat>Экран (4:3)</PresentationFormat>
  <Paragraphs>133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Что такое «Бюджет для граждан?»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Доход</cp:lastModifiedBy>
  <cp:revision>303</cp:revision>
  <cp:lastPrinted>2016-12-22T05:06:42Z</cp:lastPrinted>
  <dcterms:created xsi:type="dcterms:W3CDTF">2015-12-04T03:44:18Z</dcterms:created>
  <dcterms:modified xsi:type="dcterms:W3CDTF">2019-02-19T05:23:00Z</dcterms:modified>
</cp:coreProperties>
</file>