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6"/>
  </p:notesMasterIdLst>
  <p:sldIdLst>
    <p:sldId id="264" r:id="rId2"/>
    <p:sldId id="265" r:id="rId3"/>
    <p:sldId id="266" r:id="rId4"/>
    <p:sldId id="267" r:id="rId5"/>
    <p:sldId id="261" r:id="rId6"/>
    <p:sldId id="262" r:id="rId7"/>
    <p:sldId id="260" r:id="rId8"/>
    <p:sldId id="259" r:id="rId9"/>
    <p:sldId id="258" r:id="rId10"/>
    <p:sldId id="268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94FDEDA-911F-4612-8033-3F2C258190BC}">
          <p14:sldIdLst>
            <p14:sldId id="264"/>
            <p14:sldId id="265"/>
            <p14:sldId id="266"/>
            <p14:sldId id="267"/>
            <p14:sldId id="261"/>
            <p14:sldId id="262"/>
            <p14:sldId id="260"/>
            <p14:sldId id="259"/>
            <p14:sldId id="258"/>
            <p14:sldId id="268"/>
          </p14:sldIdLst>
        </p14:section>
        <p14:section name="Раздел без заголовка" id="{3CFFFD0F-C325-4F3F-93E0-566A610A39F5}">
          <p14:sldIdLst>
            <p14:sldId id="270"/>
            <p14:sldId id="271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6498D-16EE-401F-9B5F-B34CAA025B46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26F7B-8A21-48B2-9DD3-78401390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079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26F7B-8A21-48B2-9DD3-78401390FD2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83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95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729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1711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231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674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482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843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110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730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57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05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70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449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59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822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75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88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 бюджета Милютинского сельского поселения на 2024 год и на плановый период 2025 и 2026 гг.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663" y="2213343"/>
            <a:ext cx="4468812" cy="4468812"/>
          </a:xfrm>
        </p:spPr>
      </p:pic>
    </p:spTree>
    <p:extLst>
      <p:ext uri="{BB962C8B-B14F-4D97-AF65-F5344CB8AC3E}">
        <p14:creationId xmlns:p14="http://schemas.microsoft.com/office/powerpoint/2010/main" val="608202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составления и утверждения бюджета сельского поселения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Составление проекта бюджета – работа по составлению проекта бюджета начинается не позднее чем за 6 месяцев до начала очередного финансового года</a:t>
            </a:r>
          </a:p>
          <a:p>
            <a:pPr marR="229235">
              <a:lnSpc>
                <a:spcPct val="100000"/>
              </a:lnSpc>
            </a:pPr>
            <a:r>
              <a:rPr lang="ru-RU" dirty="0"/>
              <a:t>Рассмотрение проекта бюджета - сформированный проект бюджета сельского поселения глава поселения вносит на Собранию Депутатов поселения не позднее 25 ноября текущего года.  В Собрании Депутатов поселения проект бюджета сельского поселения рассматривается  комиссией по бюджету и финансам. По проекту бюджета сельского поселения проводятся публичные слушания</a:t>
            </a:r>
            <a:r>
              <a:rPr lang="ru-RU" dirty="0" smtClean="0"/>
              <a:t>.</a:t>
            </a:r>
          </a:p>
          <a:p>
            <a:pPr marL="71755" marR="456565">
              <a:lnSpc>
                <a:spcPct val="100000"/>
              </a:lnSpc>
              <a:spcBef>
                <a:spcPts val="180"/>
              </a:spcBef>
            </a:pPr>
            <a:r>
              <a:rPr lang="ru-RU" dirty="0" smtClean="0"/>
              <a:t>Утверждение </a:t>
            </a:r>
            <a:r>
              <a:rPr lang="ru-RU" dirty="0"/>
              <a:t>бюджета </a:t>
            </a:r>
            <a:r>
              <a:rPr lang="ru-RU" dirty="0" smtClean="0"/>
              <a:t>- бюджет </a:t>
            </a:r>
            <a:r>
              <a:rPr lang="ru-RU" dirty="0"/>
              <a:t>сельского поселения утверждается Собранием Депутатов поселения в  форме </a:t>
            </a:r>
            <a:r>
              <a:rPr lang="ru-RU" dirty="0" smtClean="0"/>
              <a:t>решения. Принятое </a:t>
            </a:r>
            <a:r>
              <a:rPr lang="ru-RU" dirty="0"/>
              <a:t>Собранием Решение о бюджете сельского поселения подлежит обнародованию в  Сборнике основных правовых актов органов местного самоуправления и на официальном сайте органов местного самоуправления  в сети «Интернет». </a:t>
            </a:r>
          </a:p>
        </p:txBody>
      </p:sp>
    </p:spTree>
    <p:extLst>
      <p:ext uri="{BB962C8B-B14F-4D97-AF65-F5344CB8AC3E}">
        <p14:creationId xmlns:p14="http://schemas.microsoft.com/office/powerpoint/2010/main" val="1208254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характеристики бюджета поселения(</a:t>
            </a:r>
            <a:r>
              <a:rPr lang="ru-RU" dirty="0" err="1" smtClean="0"/>
              <a:t>тыс.рублей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642059"/>
              </p:ext>
            </p:extLst>
          </p:nvPr>
        </p:nvGraphicFramePr>
        <p:xfrm>
          <a:off x="1617786" y="2470638"/>
          <a:ext cx="6400799" cy="3349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7193">
                  <a:extLst>
                    <a:ext uri="{9D8B030D-6E8A-4147-A177-3AD203B41FA5}">
                      <a16:colId xmlns:a16="http://schemas.microsoft.com/office/drawing/2014/main" val="1023505224"/>
                    </a:ext>
                  </a:extLst>
                </a:gridCol>
                <a:gridCol w="951202">
                  <a:extLst>
                    <a:ext uri="{9D8B030D-6E8A-4147-A177-3AD203B41FA5}">
                      <a16:colId xmlns:a16="http://schemas.microsoft.com/office/drawing/2014/main" val="2677430400"/>
                    </a:ext>
                  </a:extLst>
                </a:gridCol>
                <a:gridCol w="951202">
                  <a:extLst>
                    <a:ext uri="{9D8B030D-6E8A-4147-A177-3AD203B41FA5}">
                      <a16:colId xmlns:a16="http://schemas.microsoft.com/office/drawing/2014/main" val="3450140480"/>
                    </a:ext>
                  </a:extLst>
                </a:gridCol>
                <a:gridCol w="951202">
                  <a:extLst>
                    <a:ext uri="{9D8B030D-6E8A-4147-A177-3AD203B41FA5}">
                      <a16:colId xmlns:a16="http://schemas.microsoft.com/office/drawing/2014/main" val="1609221338"/>
                    </a:ext>
                  </a:extLst>
                </a:gridCol>
              </a:tblGrid>
              <a:tr h="298032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тыс.рублей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559329"/>
                  </a:ext>
                </a:extLst>
              </a:tr>
              <a:tr h="29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Показатель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2026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4500309"/>
                  </a:ext>
                </a:extLst>
              </a:tr>
              <a:tr h="5394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Доходы,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48 335,00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18 000,00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17 490,00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2814096"/>
                  </a:ext>
                </a:extLst>
              </a:tr>
              <a:tr h="29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из них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0485133"/>
                  </a:ext>
                </a:extLst>
              </a:tr>
              <a:tr h="5394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13 546,70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14 083,70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14 261,20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05131"/>
                  </a:ext>
                </a:extLst>
              </a:tr>
              <a:tr h="5394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34 788,30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3 916,30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3 678,80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7740780"/>
                  </a:ext>
                </a:extLst>
              </a:tr>
              <a:tr h="5394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Расходы,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49 670,00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18 000,00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17 940,00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5501290"/>
                  </a:ext>
                </a:extLst>
              </a:tr>
              <a:tr h="29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Дефицит, профицит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-1 335,00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921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294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налоговых и неналоговых доходов 2025-2027гг.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709182"/>
              </p:ext>
            </p:extLst>
          </p:nvPr>
        </p:nvGraphicFramePr>
        <p:xfrm>
          <a:off x="1336430" y="2778366"/>
          <a:ext cx="6998679" cy="2919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8523">
                  <a:extLst>
                    <a:ext uri="{9D8B030D-6E8A-4147-A177-3AD203B41FA5}">
                      <a16:colId xmlns:a16="http://schemas.microsoft.com/office/drawing/2014/main" val="2257075484"/>
                    </a:ext>
                  </a:extLst>
                </a:gridCol>
                <a:gridCol w="1040052">
                  <a:extLst>
                    <a:ext uri="{9D8B030D-6E8A-4147-A177-3AD203B41FA5}">
                      <a16:colId xmlns:a16="http://schemas.microsoft.com/office/drawing/2014/main" val="3762566673"/>
                    </a:ext>
                  </a:extLst>
                </a:gridCol>
                <a:gridCol w="1040052">
                  <a:extLst>
                    <a:ext uri="{9D8B030D-6E8A-4147-A177-3AD203B41FA5}">
                      <a16:colId xmlns:a16="http://schemas.microsoft.com/office/drawing/2014/main" val="3143776043"/>
                    </a:ext>
                  </a:extLst>
                </a:gridCol>
                <a:gridCol w="1040052">
                  <a:extLst>
                    <a:ext uri="{9D8B030D-6E8A-4147-A177-3AD203B41FA5}">
                      <a16:colId xmlns:a16="http://schemas.microsoft.com/office/drawing/2014/main" val="4142984443"/>
                    </a:ext>
                  </a:extLst>
                </a:gridCol>
              </a:tblGrid>
              <a:tr h="3279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тыс.рублей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951248"/>
                  </a:ext>
                </a:extLst>
              </a:tr>
              <a:tr h="3279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2024 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2025 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2026 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0056805"/>
                  </a:ext>
                </a:extLst>
              </a:tr>
              <a:tr h="3279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НДФЛ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4 655,0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4 934,0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4 964,0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8564236"/>
                  </a:ext>
                </a:extLst>
              </a:tr>
              <a:tr h="3279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единый с/х налог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2 604,0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2 830,0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2 940,0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5541636"/>
                  </a:ext>
                </a:extLst>
              </a:tr>
              <a:tr h="3279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 на имущество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980,0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980,0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980,0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361915"/>
                  </a:ext>
                </a:extLst>
              </a:tr>
              <a:tr h="3279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земельный налог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4 250,0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4 250,0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4 250,0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7698330"/>
                  </a:ext>
                </a:extLst>
              </a:tr>
              <a:tr h="62316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от использования имущества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1 057,7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1 089,7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1 127,2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5121551"/>
                  </a:ext>
                </a:extLst>
              </a:tr>
              <a:tr h="3279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штрафы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2,0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5005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850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Объем и структура безвозмездных поступлений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689556"/>
              </p:ext>
            </p:extLst>
          </p:nvPr>
        </p:nvGraphicFramePr>
        <p:xfrm>
          <a:off x="931985" y="2804744"/>
          <a:ext cx="7156939" cy="2488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6229">
                  <a:extLst>
                    <a:ext uri="{9D8B030D-6E8A-4147-A177-3AD203B41FA5}">
                      <a16:colId xmlns:a16="http://schemas.microsoft.com/office/drawing/2014/main" val="799140513"/>
                    </a:ext>
                  </a:extLst>
                </a:gridCol>
                <a:gridCol w="1063570">
                  <a:extLst>
                    <a:ext uri="{9D8B030D-6E8A-4147-A177-3AD203B41FA5}">
                      <a16:colId xmlns:a16="http://schemas.microsoft.com/office/drawing/2014/main" val="4062311214"/>
                    </a:ext>
                  </a:extLst>
                </a:gridCol>
                <a:gridCol w="1063570">
                  <a:extLst>
                    <a:ext uri="{9D8B030D-6E8A-4147-A177-3AD203B41FA5}">
                      <a16:colId xmlns:a16="http://schemas.microsoft.com/office/drawing/2014/main" val="588924034"/>
                    </a:ext>
                  </a:extLst>
                </a:gridCol>
                <a:gridCol w="1063570">
                  <a:extLst>
                    <a:ext uri="{9D8B030D-6E8A-4147-A177-3AD203B41FA5}">
                      <a16:colId xmlns:a16="http://schemas.microsoft.com/office/drawing/2014/main" val="494636892"/>
                    </a:ext>
                  </a:extLst>
                </a:gridCol>
              </a:tblGrid>
              <a:tr h="411277">
                <a:tc gridSpan="4"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тыс.рублей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171542"/>
                  </a:ext>
                </a:extLst>
              </a:tr>
              <a:tr h="41127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2024 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2025 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2026 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2851234"/>
                  </a:ext>
                </a:extLst>
              </a:tr>
              <a:tr h="41127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Дотации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3635,5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2728,7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2455,8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7109836"/>
                  </a:ext>
                </a:extLst>
              </a:tr>
              <a:tr h="41127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Субвенции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352,8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387,6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423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9043115"/>
                  </a:ext>
                </a:extLst>
              </a:tr>
              <a:tr h="84311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Иные межбюджетные трансферты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30800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800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800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4050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558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Расходы бюджета по разделам бюджетной </a:t>
            </a:r>
            <a:r>
              <a:rPr lang="ru-RU" dirty="0" err="1" smtClean="0"/>
              <a:t>классифкации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517217"/>
              </p:ext>
            </p:extLst>
          </p:nvPr>
        </p:nvGraphicFramePr>
        <p:xfrm>
          <a:off x="1072662" y="2469674"/>
          <a:ext cx="7192107" cy="3263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5046">
                  <a:extLst>
                    <a:ext uri="{9D8B030D-6E8A-4147-A177-3AD203B41FA5}">
                      <a16:colId xmlns:a16="http://schemas.microsoft.com/office/drawing/2014/main" val="2308827242"/>
                    </a:ext>
                  </a:extLst>
                </a:gridCol>
                <a:gridCol w="1665747">
                  <a:extLst>
                    <a:ext uri="{9D8B030D-6E8A-4147-A177-3AD203B41FA5}">
                      <a16:colId xmlns:a16="http://schemas.microsoft.com/office/drawing/2014/main" val="404564951"/>
                    </a:ext>
                  </a:extLst>
                </a:gridCol>
                <a:gridCol w="940657">
                  <a:extLst>
                    <a:ext uri="{9D8B030D-6E8A-4147-A177-3AD203B41FA5}">
                      <a16:colId xmlns:a16="http://schemas.microsoft.com/office/drawing/2014/main" val="2666313000"/>
                    </a:ext>
                  </a:extLst>
                </a:gridCol>
                <a:gridCol w="940657">
                  <a:extLst>
                    <a:ext uri="{9D8B030D-6E8A-4147-A177-3AD203B41FA5}">
                      <a16:colId xmlns:a16="http://schemas.microsoft.com/office/drawing/2014/main" val="3492220829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2024г.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2025г.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2026г.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184383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РАСХОДЫ, всего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49 670,0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18 000,0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17 940,0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71592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  в том числе: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4348277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Общегосударственные вопросы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10 260,3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10 838,5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12 104,3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2674561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Национальная оборона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352,6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387,4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422,8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8030079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51,5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35,7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78839839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Национальная экономика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836,0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812,0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812,4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1097215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Жилищно-коммунальное хозяйство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35 482,1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3 757,1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2 321,5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5364276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Охрана окружающей среды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68,5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4565879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Образование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13,6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14,1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14,6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53679556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Культура, кинематография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249,6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2547539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Социальная политика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575,8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598,8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622,8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9137476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Физическая культура и спорт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1 780,0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1 506,4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1 601,6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61894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880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74441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Бюджет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7335" y="1740876"/>
            <a:ext cx="8596668" cy="4317024"/>
          </a:xfrm>
        </p:spPr>
        <p:txBody>
          <a:bodyPr>
            <a:normAutofit/>
          </a:bodyPr>
          <a:lstStyle/>
          <a:p>
            <a:r>
              <a:rPr lang="ru-RU" dirty="0"/>
              <a:t>Бюджет – форма образования и расходования денежных средств, предназначенных для финансового обеспечения задач и функций государства и местного </a:t>
            </a:r>
            <a:r>
              <a:rPr lang="ru-RU" dirty="0" smtClean="0"/>
              <a:t>самоуправления.</a:t>
            </a:r>
          </a:p>
          <a:p>
            <a:r>
              <a:rPr lang="ru-RU" dirty="0"/>
              <a:t>Бюджет состоит из:</a:t>
            </a:r>
          </a:p>
          <a:p>
            <a:pPr algn="just"/>
            <a:r>
              <a:rPr lang="ru-RU" dirty="0"/>
              <a:t>-ДОХОДОВ БЮДЖЕТА (поступающие в бюджет  денежные средства (налоги  юридических и физических  лиц, административные  платежи и </a:t>
            </a:r>
            <a:r>
              <a:rPr lang="ru-RU" dirty="0" err="1"/>
              <a:t>сборы,безвозмездные</a:t>
            </a:r>
            <a:r>
              <a:rPr lang="ru-RU" dirty="0"/>
              <a:t>  поступления) Превышение доходов  над расходами  образует  положительный  остаток бюджета  ПРОФИЦИТ;</a:t>
            </a:r>
          </a:p>
          <a:p>
            <a:pPr algn="just"/>
            <a:r>
              <a:rPr lang="ru-RU" dirty="0"/>
              <a:t>-РАСХОДОВ БЮДЖЕТА (выплачиваемые из бюджета  денежные средства (социальные  выплаты населению, содержание  государственных  (муниципальных) учреждений(образование, ЖКХ, культура и  другие) капитальное  строительство и другие) Если расходная часть  бюджета превышает  доходную, то бюджет  формируется с  ДЕФИЦИТОМ</a:t>
            </a:r>
          </a:p>
          <a:p>
            <a:endParaRPr lang="ru-RU" dirty="0">
              <a:latin typeface="Times New Roman"/>
              <a:cs typeface="Times New Roman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204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Основы составления проекта бюджета: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Составление проекта  бюджета Милютинского сельского поселения Милютинского  района основывается на:</a:t>
            </a:r>
          </a:p>
          <a:p>
            <a:r>
              <a:rPr lang="ru-RU" dirty="0"/>
              <a:t>Бюджетном Послании Президента  Российской Федерации</a:t>
            </a:r>
          </a:p>
          <a:p>
            <a:r>
              <a:rPr lang="ru-RU" dirty="0" smtClean="0"/>
              <a:t>Прогнозе социально-экономического развития района, бюджетном прогнозе</a:t>
            </a:r>
          </a:p>
          <a:p>
            <a:r>
              <a:rPr lang="ru-RU" dirty="0" smtClean="0"/>
              <a:t>Основных направлениях бюджетной и налоговой политики</a:t>
            </a:r>
          </a:p>
          <a:p>
            <a:r>
              <a:rPr lang="ru-RU" dirty="0" smtClean="0"/>
              <a:t>Муниципальных программах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267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Бюджетный процесс - </a:t>
            </a:r>
            <a:r>
              <a:rPr lang="ru-RU" dirty="0"/>
              <a:t>составление, рассмотрение, утверждение и исполнение </a:t>
            </a:r>
            <a:r>
              <a:rPr lang="ru-RU" dirty="0" smtClean="0"/>
              <a:t>бюджета поселения.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Этапы бюджетного процесса:</a:t>
            </a:r>
          </a:p>
          <a:p>
            <a:r>
              <a:rPr lang="ru-RU" dirty="0" smtClean="0"/>
              <a:t>Разработка проекта бюджета;</a:t>
            </a:r>
          </a:p>
          <a:p>
            <a:r>
              <a:rPr lang="ru-RU" dirty="0" smtClean="0"/>
              <a:t>Рассмотрение проекта бюджета;</a:t>
            </a:r>
          </a:p>
          <a:p>
            <a:r>
              <a:rPr lang="ru-RU" dirty="0" smtClean="0"/>
              <a:t>Утверждение проекта бюджета;</a:t>
            </a:r>
          </a:p>
          <a:p>
            <a:r>
              <a:rPr lang="ru-RU" dirty="0" smtClean="0"/>
              <a:t>Исполнение бюджета;</a:t>
            </a:r>
          </a:p>
          <a:p>
            <a:r>
              <a:rPr lang="ru-RU" dirty="0" smtClean="0"/>
              <a:t>Рассмотрение и утверждение отчета об исполнении бюджета.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3828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Доходы бюджета Милютинского сельского поселения формируются из поступающих в бюджет денежных средств(налоговые, неналоговые, безвозмездные поступления)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Налоговые доходы -</a:t>
            </a:r>
            <a:r>
              <a:rPr lang="ru-RU" dirty="0"/>
              <a:t> </a:t>
            </a:r>
            <a:r>
              <a:rPr lang="ru-RU" dirty="0" smtClean="0"/>
              <a:t>предусмотренные</a:t>
            </a:r>
            <a:r>
              <a:rPr lang="ru-RU" dirty="0"/>
              <a:t> налоговым законодательством Российской Федерации федеральные, региональные и местные налоги и сборы, а также пени и штрафы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Неналоговые доходы –доходы </a:t>
            </a:r>
            <a:r>
              <a:rPr lang="ru-RU" dirty="0"/>
              <a:t>от использования и продажи имущества, находящегося в государственной или муниципальной собственности, доходы от платных услуг, оказываемых казенными учреждениями, штрафы, средства самообложения граждан.</a:t>
            </a:r>
          </a:p>
          <a:p>
            <a:r>
              <a:rPr lang="ru-RU" dirty="0" smtClean="0"/>
              <a:t>Безвозмездные поступления - </a:t>
            </a:r>
            <a:r>
              <a:rPr lang="ru-RU" dirty="0"/>
              <a:t>средства, поступающие в бюджет от других бюджетов в форме субсидий, дотаций, субвенций или иных межбюджетных трансфертов, а также от физических и юридических лиц на </a:t>
            </a:r>
            <a:r>
              <a:rPr lang="ru-RU" b="1" dirty="0"/>
              <a:t>безвозмездной</a:t>
            </a:r>
            <a:r>
              <a:rPr lang="ru-RU" dirty="0"/>
              <a:t> основе, в том числе добровольные </a:t>
            </a:r>
            <a:r>
              <a:rPr lang="ru-RU" dirty="0" smtClean="0"/>
              <a:t>пожертвования.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727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Безвозмездные поступления: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Дотации - </a:t>
            </a:r>
            <a:r>
              <a:rPr lang="ru-RU" dirty="0"/>
              <a:t>межбюджетные трансферты, предоставляемые на безвозмездной и безвозвратной основе без установления направлений их </a:t>
            </a:r>
            <a:r>
              <a:rPr lang="ru-RU" dirty="0" smtClean="0"/>
              <a:t>использования;</a:t>
            </a:r>
          </a:p>
          <a:p>
            <a:r>
              <a:rPr lang="ru-RU" dirty="0" smtClean="0"/>
              <a:t>Субвенции - </a:t>
            </a:r>
            <a:r>
              <a:rPr lang="ru-RU" dirty="0"/>
              <a:t>форма межбюджетных трансфертов, предоставляемых в целях финансового обеспечения расходных обязательств, возникающих при выполнении переданных </a:t>
            </a:r>
            <a:r>
              <a:rPr lang="ru-RU" dirty="0" smtClean="0"/>
              <a:t>полномочий.</a:t>
            </a:r>
          </a:p>
          <a:p>
            <a:r>
              <a:rPr lang="ru-RU" dirty="0" smtClean="0"/>
              <a:t>Субсидии - </a:t>
            </a:r>
            <a:r>
              <a:rPr lang="ru-RU" dirty="0"/>
              <a:t>вид финансовой помощи, при которой государство или муниципалитет частично или полностью покрывает расходы на определённые товары, услуги или мероприятия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Межбюджетные трансферты - </a:t>
            </a:r>
            <a:r>
              <a:rPr lang="ru-RU" dirty="0"/>
              <a:t>средства, предоставляемые одним бюджетом бюджетной системы Российской Федерации другому </a:t>
            </a:r>
            <a:r>
              <a:rPr lang="ru-RU" dirty="0" smtClean="0"/>
              <a:t>бюджету.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490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расходов бюджета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Расходы бюджета - </a:t>
            </a:r>
            <a:r>
              <a:rPr lang="ru-RU" dirty="0"/>
              <a:t>это денежные средства, направленные на финансовое обеспечение задач и функций государственного и местного </a:t>
            </a:r>
            <a:r>
              <a:rPr lang="ru-RU" dirty="0" smtClean="0"/>
              <a:t>самоуправления.</a:t>
            </a:r>
          </a:p>
          <a:p>
            <a:r>
              <a:rPr lang="ru-RU" dirty="0"/>
              <a:t>Классификации расходов:</a:t>
            </a:r>
            <a:endParaRPr lang="ru-RU" dirty="0" smtClean="0"/>
          </a:p>
          <a:p>
            <a:r>
              <a:rPr lang="ru-RU" dirty="0"/>
              <a:t> по общественному назначению расходов или функциональная классификация, т.е. классификация по функциям </a:t>
            </a:r>
            <a:r>
              <a:rPr lang="ru-RU" dirty="0" smtClean="0"/>
              <a:t>государства;</a:t>
            </a:r>
          </a:p>
          <a:p>
            <a:r>
              <a:rPr lang="ru-RU" dirty="0"/>
              <a:t>экономическому содержанию </a:t>
            </a:r>
            <a:r>
              <a:rPr lang="ru-RU" dirty="0" smtClean="0"/>
              <a:t>расходов;</a:t>
            </a:r>
          </a:p>
          <a:p>
            <a:r>
              <a:rPr lang="ru-RU" dirty="0"/>
              <a:t>предметная (отраслевая) – разбивает по отдельным отраслям и сферам </a:t>
            </a:r>
            <a:r>
              <a:rPr lang="ru-RU" dirty="0" smtClean="0"/>
              <a:t>экономики;</a:t>
            </a:r>
          </a:p>
          <a:p>
            <a:r>
              <a:rPr lang="ru-RU" dirty="0"/>
              <a:t>по уровням государственного </a:t>
            </a:r>
            <a:r>
              <a:rPr lang="ru-RU" dirty="0" smtClean="0"/>
              <a:t>устройства.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0450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Расходы бюджета</a:t>
            </a:r>
            <a:br>
              <a:rPr lang="ru-RU" dirty="0" smtClean="0"/>
            </a:br>
            <a:r>
              <a:rPr lang="ru-RU" dirty="0" smtClean="0"/>
              <a:t>делятся на 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Общегосударственные вопросы;</a:t>
            </a:r>
          </a:p>
          <a:p>
            <a:r>
              <a:rPr lang="ru-RU" dirty="0" smtClean="0"/>
              <a:t>Национальная оборона;</a:t>
            </a:r>
          </a:p>
          <a:p>
            <a:r>
              <a:rPr lang="ru-RU" dirty="0" smtClean="0"/>
              <a:t>Национальная экономика;</a:t>
            </a:r>
          </a:p>
          <a:p>
            <a:r>
              <a:rPr lang="ru-RU" dirty="0" smtClean="0"/>
              <a:t>Жилищно-коммунальное хозяйство;</a:t>
            </a:r>
          </a:p>
          <a:p>
            <a:r>
              <a:rPr lang="ru-RU" dirty="0" smtClean="0"/>
              <a:t>Охрана окружающей среды;</a:t>
            </a:r>
          </a:p>
          <a:p>
            <a:r>
              <a:rPr lang="ru-RU" dirty="0" smtClean="0"/>
              <a:t>Образование;</a:t>
            </a:r>
          </a:p>
          <a:p>
            <a:r>
              <a:rPr lang="ru-RU" dirty="0" smtClean="0"/>
              <a:t>Физическая культура и спорт; </a:t>
            </a:r>
          </a:p>
          <a:p>
            <a:r>
              <a:rPr lang="ru-RU" dirty="0" smtClean="0"/>
              <a:t>Социальное обеспечение</a:t>
            </a:r>
            <a:endParaRPr lang="ru-RU" dirty="0"/>
          </a:p>
          <a:p>
            <a:r>
              <a:rPr lang="ru-RU" dirty="0" smtClean="0"/>
              <a:t>Обслуживание муниципального долга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5921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Возможности влияния гражданина на состав бюджета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Публичные слушания по проекту бюджета муниципального образования</a:t>
            </a:r>
          </a:p>
          <a:p>
            <a:r>
              <a:rPr lang="ru-RU" sz="2000" dirty="0" smtClean="0"/>
              <a:t>Публичные слушания по отчету об исполнении бюджета муниципального образования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7910059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203</TotalTime>
  <Words>726</Words>
  <Application>Microsoft Office PowerPoint</Application>
  <PresentationFormat>Широкоэкранный</PresentationFormat>
  <Paragraphs>187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Arial Cyr</vt:lpstr>
      <vt:lpstr>Calibri</vt:lpstr>
      <vt:lpstr>Times New Roman</vt:lpstr>
      <vt:lpstr>Trebuchet MS</vt:lpstr>
      <vt:lpstr>Wingdings 3</vt:lpstr>
      <vt:lpstr>Аспект</vt:lpstr>
      <vt:lpstr>Проект бюджета Милютинского сельского поселения на 2024 год и на плановый период 2025 и 2026 гг.</vt:lpstr>
      <vt:lpstr>Бюджет </vt:lpstr>
      <vt:lpstr>Основы составления проекта бюджета: </vt:lpstr>
      <vt:lpstr>Бюджетный процесс - составление, рассмотрение, утверждение и исполнение бюджета поселения.</vt:lpstr>
      <vt:lpstr>Доходы бюджета Милютинского сельского поселения формируются из поступающих в бюджет денежных средств(налоговые, неналоговые, безвозмездные поступления)</vt:lpstr>
      <vt:lpstr>Безвозмездные поступления:</vt:lpstr>
      <vt:lpstr>Классификация расходов бюджета</vt:lpstr>
      <vt:lpstr>Расходы бюджета делятся на :</vt:lpstr>
      <vt:lpstr>Возможности влияния гражданина на состав бюджета</vt:lpstr>
      <vt:lpstr>Этапы составления и утверждения бюджета сельского поселения</vt:lpstr>
      <vt:lpstr>Основные характеристики бюджета поселения(тыс.рублей)</vt:lpstr>
      <vt:lpstr>Структура налоговых и неналоговых доходов 2025-2027гг. </vt:lpstr>
      <vt:lpstr>Объем и структура безвозмездных поступлений</vt:lpstr>
      <vt:lpstr>Расходы бюджета по разделам бюджетной классифкации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Милютинского сельского поселения на 2024 год и на плановый период 2025 и 2026 гг.</dc:title>
  <dc:creator>Glavbuh</dc:creator>
  <cp:lastModifiedBy>Glavbuh</cp:lastModifiedBy>
  <cp:revision>17</cp:revision>
  <dcterms:created xsi:type="dcterms:W3CDTF">2025-01-21T10:07:44Z</dcterms:created>
  <dcterms:modified xsi:type="dcterms:W3CDTF">2025-01-21T13:31:58Z</dcterms:modified>
</cp:coreProperties>
</file>