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1" r:id="rId6"/>
    <p:sldId id="262" r:id="rId7"/>
    <p:sldId id="260" r:id="rId8"/>
    <p:sldId id="259" r:id="rId9"/>
    <p:sldId id="258" r:id="rId10"/>
    <p:sldId id="268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94FDEDA-911F-4612-8033-3F2C258190BC}">
          <p14:sldIdLst>
            <p14:sldId id="264"/>
            <p14:sldId id="265"/>
            <p14:sldId id="266"/>
            <p14:sldId id="267"/>
            <p14:sldId id="261"/>
            <p14:sldId id="262"/>
            <p14:sldId id="260"/>
            <p14:sldId id="259"/>
            <p14:sldId id="258"/>
            <p14:sldId id="268"/>
          </p14:sldIdLst>
        </p14:section>
        <p14:section name="Раздел без заголовка" id="{3CFFFD0F-C325-4F3F-93E0-566A610A39F5}">
          <p14:sldIdLst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6498D-16EE-401F-9B5F-B34CAA025B46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6F7B-8A21-48B2-9DD3-78401390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7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26F7B-8A21-48B2-9DD3-78401390FD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3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57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1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68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447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5329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644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390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7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6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4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8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72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6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10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5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3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DBA8D-694E-41B6-AA80-E27F4975EF9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04A9E0-C5F8-46AB-86C5-3BE3FFD87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3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бюджета Милютинского сельского поселения </a:t>
            </a:r>
            <a:r>
              <a:rPr lang="ru-RU" smtClean="0"/>
              <a:t>на </a:t>
            </a:r>
            <a:r>
              <a:rPr lang="ru-RU" smtClean="0"/>
              <a:t>2025 </a:t>
            </a:r>
            <a:r>
              <a:rPr lang="ru-RU" dirty="0" smtClean="0"/>
              <a:t>год и на плановый </a:t>
            </a:r>
            <a:r>
              <a:rPr lang="ru-RU" smtClean="0"/>
              <a:t>период </a:t>
            </a:r>
            <a:r>
              <a:rPr lang="ru-RU" smtClean="0"/>
              <a:t>2026 </a:t>
            </a:r>
            <a:r>
              <a:rPr lang="ru-RU" smtClean="0"/>
              <a:t>и </a:t>
            </a:r>
            <a:r>
              <a:rPr lang="ru-RU" smtClean="0"/>
              <a:t>2027 </a:t>
            </a:r>
            <a:r>
              <a:rPr lang="ru-RU" dirty="0" smtClean="0"/>
              <a:t>гг.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396" y="2160588"/>
            <a:ext cx="7320103" cy="4090743"/>
          </a:xfrm>
        </p:spPr>
      </p:pic>
    </p:spTree>
    <p:extLst>
      <p:ext uri="{BB962C8B-B14F-4D97-AF65-F5344CB8AC3E}">
        <p14:creationId xmlns:p14="http://schemas.microsoft.com/office/powerpoint/2010/main" val="60820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составления и утверждения бюджета сельского поселения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Составление проекта бюджета – работа по составлению проекта бюджета начинается не позднее чем за 6 месяцев до начала очередного финансового года</a:t>
            </a:r>
          </a:p>
          <a:p>
            <a:pPr marR="229235">
              <a:lnSpc>
                <a:spcPct val="100000"/>
              </a:lnSpc>
            </a:pPr>
            <a:r>
              <a:rPr lang="ru-RU" dirty="0"/>
              <a:t>Рассмотрение проекта бюджета - сформированный проект бюджета сельского поселения глава поселения вносит на Собранию Депутатов поселения не позднее 25 ноября текущего года.  В Собрании Депутатов поселения проект бюджета сельского поселения рассматривается  комиссией по бюджету и финансам. По проекту бюджета сельского поселения проводятся публичные слушания</a:t>
            </a:r>
            <a:r>
              <a:rPr lang="ru-RU" dirty="0" smtClean="0"/>
              <a:t>.</a:t>
            </a:r>
          </a:p>
          <a:p>
            <a:pPr marL="71755" marR="456565">
              <a:lnSpc>
                <a:spcPct val="100000"/>
              </a:lnSpc>
              <a:spcBef>
                <a:spcPts val="180"/>
              </a:spcBef>
            </a:pPr>
            <a:r>
              <a:rPr lang="ru-RU" dirty="0" smtClean="0"/>
              <a:t>Утверждение </a:t>
            </a:r>
            <a:r>
              <a:rPr lang="ru-RU" dirty="0"/>
              <a:t>бюджета </a:t>
            </a:r>
            <a:r>
              <a:rPr lang="ru-RU" dirty="0" smtClean="0"/>
              <a:t>- бюджет </a:t>
            </a:r>
            <a:r>
              <a:rPr lang="ru-RU" dirty="0"/>
              <a:t>сельского поселения утверждается Собранием Депутатов поселения в  форме </a:t>
            </a:r>
            <a:r>
              <a:rPr lang="ru-RU" dirty="0" smtClean="0"/>
              <a:t>решения. Принятое </a:t>
            </a:r>
            <a:r>
              <a:rPr lang="ru-RU" dirty="0"/>
              <a:t>Собранием Решение о бюджете сельского поселения подлежит обнародованию в  Сборнике основных правовых актов органов местного самоуправления и на официальном сайте органов местного самоуправления  в сети «Интернет». </a:t>
            </a:r>
          </a:p>
        </p:txBody>
      </p:sp>
    </p:spTree>
    <p:extLst>
      <p:ext uri="{BB962C8B-B14F-4D97-AF65-F5344CB8AC3E}">
        <p14:creationId xmlns:p14="http://schemas.microsoft.com/office/powerpoint/2010/main" val="1208254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характеристики бюджета поселения(</a:t>
            </a:r>
            <a:r>
              <a:rPr lang="ru-RU" dirty="0" err="1" smtClean="0"/>
              <a:t>тыс.рублей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975975"/>
              </p:ext>
            </p:extLst>
          </p:nvPr>
        </p:nvGraphicFramePr>
        <p:xfrm>
          <a:off x="923191" y="2488225"/>
          <a:ext cx="7139354" cy="2742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9340">
                  <a:extLst>
                    <a:ext uri="{9D8B030D-6E8A-4147-A177-3AD203B41FA5}">
                      <a16:colId xmlns:a16="http://schemas.microsoft.com/office/drawing/2014/main" val="2464474214"/>
                    </a:ext>
                  </a:extLst>
                </a:gridCol>
                <a:gridCol w="1581822">
                  <a:extLst>
                    <a:ext uri="{9D8B030D-6E8A-4147-A177-3AD203B41FA5}">
                      <a16:colId xmlns:a16="http://schemas.microsoft.com/office/drawing/2014/main" val="1285729815"/>
                    </a:ext>
                  </a:extLst>
                </a:gridCol>
                <a:gridCol w="1029096">
                  <a:extLst>
                    <a:ext uri="{9D8B030D-6E8A-4147-A177-3AD203B41FA5}">
                      <a16:colId xmlns:a16="http://schemas.microsoft.com/office/drawing/2014/main" val="3100922185"/>
                    </a:ext>
                  </a:extLst>
                </a:gridCol>
                <a:gridCol w="1029096">
                  <a:extLst>
                    <a:ext uri="{9D8B030D-6E8A-4147-A177-3AD203B41FA5}">
                      <a16:colId xmlns:a16="http://schemas.microsoft.com/office/drawing/2014/main" val="4167964365"/>
                    </a:ext>
                  </a:extLst>
                </a:gridCol>
              </a:tblGrid>
              <a:tr h="290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Показатель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878296"/>
                  </a:ext>
                </a:extLst>
              </a:tr>
              <a:tr h="526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Доходы,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21 994,80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19 520,00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17 423,90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6310703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из них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791748"/>
                  </a:ext>
                </a:extLst>
              </a:tr>
              <a:tr h="526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15 687,10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15 325,80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15 669,80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552094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6 307,70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4 194,20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1 754,10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9157548"/>
                  </a:ext>
                </a:extLst>
              </a:tr>
              <a:tr h="5264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Расходы,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21 994,80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19 520,00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17 423,90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0922543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Дефицит, профицит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75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9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налоговых и неналоговых доходов 2025-2027гг. 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180617"/>
              </p:ext>
            </p:extLst>
          </p:nvPr>
        </p:nvGraphicFramePr>
        <p:xfrm>
          <a:off x="1169377" y="2338754"/>
          <a:ext cx="7675687" cy="3121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083">
                  <a:extLst>
                    <a:ext uri="{9D8B030D-6E8A-4147-A177-3AD203B41FA5}">
                      <a16:colId xmlns:a16="http://schemas.microsoft.com/office/drawing/2014/main" val="1750501799"/>
                    </a:ext>
                  </a:extLst>
                </a:gridCol>
                <a:gridCol w="2355355">
                  <a:extLst>
                    <a:ext uri="{9D8B030D-6E8A-4147-A177-3AD203B41FA5}">
                      <a16:colId xmlns:a16="http://schemas.microsoft.com/office/drawing/2014/main" val="1758494772"/>
                    </a:ext>
                  </a:extLst>
                </a:gridCol>
                <a:gridCol w="1330083">
                  <a:extLst>
                    <a:ext uri="{9D8B030D-6E8A-4147-A177-3AD203B41FA5}">
                      <a16:colId xmlns:a16="http://schemas.microsoft.com/office/drawing/2014/main" val="1801779938"/>
                    </a:ext>
                  </a:extLst>
                </a:gridCol>
                <a:gridCol w="1330083">
                  <a:extLst>
                    <a:ext uri="{9D8B030D-6E8A-4147-A177-3AD203B41FA5}">
                      <a16:colId xmlns:a16="http://schemas.microsoft.com/office/drawing/2014/main" val="2450835329"/>
                    </a:ext>
                  </a:extLst>
                </a:gridCol>
                <a:gridCol w="1330083">
                  <a:extLst>
                    <a:ext uri="{9D8B030D-6E8A-4147-A177-3AD203B41FA5}">
                      <a16:colId xmlns:a16="http://schemas.microsoft.com/office/drawing/2014/main" val="4244677056"/>
                    </a:ext>
                  </a:extLst>
                </a:gridCol>
              </a:tblGrid>
              <a:tr h="2384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374775"/>
                  </a:ext>
                </a:extLst>
              </a:tr>
              <a:tr h="2384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2025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2026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2027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9917970"/>
                  </a:ext>
                </a:extLst>
              </a:tr>
              <a:tr h="238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НДФЛ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5680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5907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6094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4977027"/>
                  </a:ext>
                </a:extLst>
              </a:tr>
              <a:tr h="6414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единый с/х налог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3050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3170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3290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3737804"/>
                  </a:ext>
                </a:extLst>
              </a:tr>
              <a:tr h="6414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8748686"/>
                  </a:ext>
                </a:extLst>
              </a:tr>
              <a:tr h="4315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земельный налог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4250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4250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3378201"/>
                  </a:ext>
                </a:extLst>
              </a:tr>
              <a:tr h="453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от использования имущества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968,3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1007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1047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0256782"/>
                  </a:ext>
                </a:extLst>
              </a:tr>
              <a:tr h="2384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штрафы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87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85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Объем и структура безвозмездных поступлений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377067"/>
              </p:ext>
            </p:extLst>
          </p:nvPr>
        </p:nvGraphicFramePr>
        <p:xfrm>
          <a:off x="1406772" y="2540977"/>
          <a:ext cx="7464667" cy="3033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4685">
                  <a:extLst>
                    <a:ext uri="{9D8B030D-6E8A-4147-A177-3AD203B41FA5}">
                      <a16:colId xmlns:a16="http://schemas.microsoft.com/office/drawing/2014/main" val="563038069"/>
                    </a:ext>
                  </a:extLst>
                </a:gridCol>
                <a:gridCol w="2285927">
                  <a:extLst>
                    <a:ext uri="{9D8B030D-6E8A-4147-A177-3AD203B41FA5}">
                      <a16:colId xmlns:a16="http://schemas.microsoft.com/office/drawing/2014/main" val="951892361"/>
                    </a:ext>
                  </a:extLst>
                </a:gridCol>
                <a:gridCol w="1294685">
                  <a:extLst>
                    <a:ext uri="{9D8B030D-6E8A-4147-A177-3AD203B41FA5}">
                      <a16:colId xmlns:a16="http://schemas.microsoft.com/office/drawing/2014/main" val="1904714744"/>
                    </a:ext>
                  </a:extLst>
                </a:gridCol>
                <a:gridCol w="1294685">
                  <a:extLst>
                    <a:ext uri="{9D8B030D-6E8A-4147-A177-3AD203B41FA5}">
                      <a16:colId xmlns:a16="http://schemas.microsoft.com/office/drawing/2014/main" val="3465506863"/>
                    </a:ext>
                  </a:extLst>
                </a:gridCol>
                <a:gridCol w="1294685">
                  <a:extLst>
                    <a:ext uri="{9D8B030D-6E8A-4147-A177-3AD203B41FA5}">
                      <a16:colId xmlns:a16="http://schemas.microsoft.com/office/drawing/2014/main" val="1118228647"/>
                    </a:ext>
                  </a:extLst>
                </a:gridCol>
              </a:tblGrid>
              <a:tr h="501380">
                <a:tc gridSpan="5"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1668"/>
                  </a:ext>
                </a:extLst>
              </a:tr>
              <a:tr h="5013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2025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2026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2027 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0685955"/>
                  </a:ext>
                </a:extLst>
              </a:tr>
              <a:tr h="5013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Дотации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3250,3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2455,8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5222817"/>
                  </a:ext>
                </a:extLst>
              </a:tr>
              <a:tr h="5013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Субвенции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448,4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464,1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2087205"/>
                  </a:ext>
                </a:extLst>
              </a:tr>
              <a:tr h="10278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2646,4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1290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1290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026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55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бюджета по разделам бюджетной </a:t>
            </a:r>
            <a:r>
              <a:rPr lang="ru-RU" dirty="0" err="1" smtClean="0"/>
              <a:t>классифкации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529715"/>
              </p:ext>
            </p:extLst>
          </p:nvPr>
        </p:nvGraphicFramePr>
        <p:xfrm>
          <a:off x="1230922" y="2374424"/>
          <a:ext cx="6761286" cy="345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6701">
                  <a:extLst>
                    <a:ext uri="{9D8B030D-6E8A-4147-A177-3AD203B41FA5}">
                      <a16:colId xmlns:a16="http://schemas.microsoft.com/office/drawing/2014/main" val="2887044442"/>
                    </a:ext>
                  </a:extLst>
                </a:gridCol>
                <a:gridCol w="1565965">
                  <a:extLst>
                    <a:ext uri="{9D8B030D-6E8A-4147-A177-3AD203B41FA5}">
                      <a16:colId xmlns:a16="http://schemas.microsoft.com/office/drawing/2014/main" val="1471497294"/>
                    </a:ext>
                  </a:extLst>
                </a:gridCol>
                <a:gridCol w="884310">
                  <a:extLst>
                    <a:ext uri="{9D8B030D-6E8A-4147-A177-3AD203B41FA5}">
                      <a16:colId xmlns:a16="http://schemas.microsoft.com/office/drawing/2014/main" val="2580915468"/>
                    </a:ext>
                  </a:extLst>
                </a:gridCol>
                <a:gridCol w="884310">
                  <a:extLst>
                    <a:ext uri="{9D8B030D-6E8A-4147-A177-3AD203B41FA5}">
                      <a16:colId xmlns:a16="http://schemas.microsoft.com/office/drawing/2014/main" val="22642382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тыс.рублей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743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2025г.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2026г.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2027г.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61857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РАСХОДЫ, всего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21 994,8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19 520,0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17 423,9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7844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  в том числе: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874728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Общегосударственные вопросы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11 533,6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13 334,6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12 474,3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671905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оборона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410,8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448,2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463,9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4700412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56,5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58,0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7499961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Национальная экономика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1 326,0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1 326,0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1 326,0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401663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5 078,4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2 542,5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1 764,1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4387551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Охрана окружающей среды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121,4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875365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Образование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0744853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Культура, кинематография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846,6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526306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Социальная политика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622,7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647,6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3917779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Физическая культура и спорт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2 009,0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1 005,0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505,0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63702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88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444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Бюджет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1740876"/>
            <a:ext cx="8596668" cy="4317024"/>
          </a:xfrm>
        </p:spPr>
        <p:txBody>
          <a:bodyPr>
            <a:normAutofit/>
          </a:bodyPr>
          <a:lstStyle/>
          <a:p>
            <a:r>
              <a:rPr lang="ru-RU" dirty="0"/>
              <a:t>Бюджет – форма 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dirty="0" smtClean="0"/>
              <a:t>самоуправления.</a:t>
            </a:r>
          </a:p>
          <a:p>
            <a:r>
              <a:rPr lang="ru-RU" dirty="0"/>
              <a:t>Бюджет состоит из:</a:t>
            </a:r>
          </a:p>
          <a:p>
            <a:pPr algn="just"/>
            <a:r>
              <a:rPr lang="ru-RU" dirty="0"/>
              <a:t>-ДОХОДОВ БЮДЖЕТА (поступающие в бюджет  денежные средства (налоги  юридических и физических  лиц, административные  платежи и </a:t>
            </a:r>
            <a:r>
              <a:rPr lang="ru-RU" dirty="0" err="1"/>
              <a:t>сборы,безвозмездные</a:t>
            </a:r>
            <a:r>
              <a:rPr lang="ru-RU" dirty="0"/>
              <a:t>  поступления) Превышение доходов  над расходами  образует  положительный  остаток бюджета  ПРОФИЦИТ;</a:t>
            </a:r>
          </a:p>
          <a:p>
            <a:pPr algn="just"/>
            <a:r>
              <a:rPr lang="ru-RU" dirty="0"/>
              <a:t>-РАСХОДОВ БЮДЖЕТА (выплачиваемые из бюджета  денежные средства (социальные  выплаты населению, содержание  государственных  (муниципальных) учреждений(образование, ЖКХ, культура и  другие) капитальное  строительство и другие) Если расходная часть  бюджета превышает  доходную, то бюджет  формируется с  ДЕФИЦИТОМ</a:t>
            </a:r>
          </a:p>
          <a:p>
            <a:endParaRPr lang="ru-RU" dirty="0">
              <a:latin typeface="Times New Roman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0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составления проекта бюджета: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Составление проекта  бюджета Милютинского сельского поселения Милютинского  района основывается на:</a:t>
            </a:r>
          </a:p>
          <a:p>
            <a:r>
              <a:rPr lang="ru-RU" dirty="0"/>
              <a:t>Бюджетном Послании Президента  Российской Федерации</a:t>
            </a:r>
          </a:p>
          <a:p>
            <a:r>
              <a:rPr lang="ru-RU" dirty="0" smtClean="0"/>
              <a:t>Прогнозе социально-экономического развития района, бюджетном прогнозе</a:t>
            </a:r>
          </a:p>
          <a:p>
            <a:r>
              <a:rPr lang="ru-RU" dirty="0" smtClean="0"/>
              <a:t>Основных направлениях бюджетной и налоговой политики</a:t>
            </a:r>
          </a:p>
          <a:p>
            <a:r>
              <a:rPr lang="ru-RU" dirty="0" smtClean="0"/>
              <a:t>Муниципальных программах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6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Бюджетный процесс - </a:t>
            </a:r>
            <a:r>
              <a:rPr lang="ru-RU" dirty="0"/>
              <a:t>составление, рассмотрение, утверждение и исполнение </a:t>
            </a:r>
            <a:r>
              <a:rPr lang="ru-RU" dirty="0" smtClean="0"/>
              <a:t>бюджета поселения.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Этапы бюджетного процесса:</a:t>
            </a:r>
          </a:p>
          <a:p>
            <a:r>
              <a:rPr lang="ru-RU" dirty="0" smtClean="0"/>
              <a:t>Разработка проекта бюджета;</a:t>
            </a:r>
          </a:p>
          <a:p>
            <a:r>
              <a:rPr lang="ru-RU" dirty="0" smtClean="0"/>
              <a:t>Рассмотрение проекта бюджета;</a:t>
            </a:r>
          </a:p>
          <a:p>
            <a:r>
              <a:rPr lang="ru-RU" dirty="0" smtClean="0"/>
              <a:t>Утверждение проекта бюджета;</a:t>
            </a:r>
          </a:p>
          <a:p>
            <a:r>
              <a:rPr lang="ru-RU" dirty="0" smtClean="0"/>
              <a:t>Исполнение бюджета;</a:t>
            </a:r>
          </a:p>
          <a:p>
            <a:r>
              <a:rPr lang="ru-RU" dirty="0" smtClean="0"/>
              <a:t>Рассмотрение и утверждение отчета об исполнении бюджета.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82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Доходы бюджета Милютинского сельского поселения формируются из поступающих в бюджет денежных средств(налоговые, неналоговые, безвозмездные поступления)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Налоговые доходы -</a:t>
            </a:r>
            <a:r>
              <a:rPr lang="ru-RU" dirty="0"/>
              <a:t> </a:t>
            </a:r>
            <a:r>
              <a:rPr lang="ru-RU" dirty="0" smtClean="0"/>
              <a:t>предусмотренные</a:t>
            </a:r>
            <a:r>
              <a:rPr lang="ru-RU" dirty="0"/>
              <a:t> налоговым законодательством Российской Федерации федеральные, региональные и местные налоги и сборы, а также пени и штрафы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Неналоговые доходы –доходы </a:t>
            </a:r>
            <a:r>
              <a:rPr lang="ru-RU" dirty="0"/>
              <a:t>от использования и продажи имущества, находящегося в государственной или муниципальной собственности, доходы от платных услуг, оказываемых казенными учреждениями, штрафы, средства самообложения граждан.</a:t>
            </a:r>
          </a:p>
          <a:p>
            <a:r>
              <a:rPr lang="ru-RU" dirty="0" smtClean="0"/>
              <a:t>Безвозмездные поступления - </a:t>
            </a:r>
            <a:r>
              <a:rPr lang="ru-RU" dirty="0"/>
              <a:t>средства, поступающие в бюджет от других бюджетов в форме субсидий, дотаций, субвенций или иных межбюджетных трансфертов, а также от физических и юридических лиц на </a:t>
            </a:r>
            <a:r>
              <a:rPr lang="ru-RU" b="1" dirty="0"/>
              <a:t>безвозмездной</a:t>
            </a:r>
            <a:r>
              <a:rPr lang="ru-RU" dirty="0"/>
              <a:t> основе, в том числе добровольные </a:t>
            </a:r>
            <a:r>
              <a:rPr lang="ru-RU" dirty="0" smtClean="0"/>
              <a:t>пожертвования.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27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Безвозмездные поступления: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Дотации - </a:t>
            </a:r>
            <a:r>
              <a:rPr lang="ru-RU" dirty="0"/>
              <a:t>межбюджетные трансферты, предоставляемые на безвозмездной и безвозвратной основе без установления направлений их </a:t>
            </a:r>
            <a:r>
              <a:rPr lang="ru-RU" dirty="0" smtClean="0"/>
              <a:t>использования;</a:t>
            </a:r>
          </a:p>
          <a:p>
            <a:r>
              <a:rPr lang="ru-RU" dirty="0" smtClean="0"/>
              <a:t>Субвенции - </a:t>
            </a:r>
            <a:r>
              <a:rPr lang="ru-RU" dirty="0"/>
              <a:t>форма межбюджетных трансфертов, предоставляемых в целях финансового обеспечения расходных обязательств, возникающих при выполнении переданных </a:t>
            </a:r>
            <a:r>
              <a:rPr lang="ru-RU" dirty="0" smtClean="0"/>
              <a:t>полномочий.</a:t>
            </a:r>
          </a:p>
          <a:p>
            <a:r>
              <a:rPr lang="ru-RU" dirty="0" smtClean="0"/>
              <a:t>Субсидии - </a:t>
            </a:r>
            <a:r>
              <a:rPr lang="ru-RU" dirty="0"/>
              <a:t>вид финансовой помощи, при которой государство или муниципалитет частично или полностью покрывает расходы на определённые товары, услуги или мероприятия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Межбюджетные трансферты - </a:t>
            </a:r>
            <a:r>
              <a:rPr lang="ru-RU" dirty="0"/>
              <a:t>средства, предоставляемые одним бюджетом бюджетной системы Российской Федерации другому </a:t>
            </a:r>
            <a:r>
              <a:rPr lang="ru-RU" dirty="0" smtClean="0"/>
              <a:t>бюджету.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49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расходов бюджета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Расходы бюджета - </a:t>
            </a:r>
            <a:r>
              <a:rPr lang="ru-RU" dirty="0"/>
              <a:t>это денежные средства, направленные на финансовое обеспечение задач и функций государственного и местного </a:t>
            </a:r>
            <a:r>
              <a:rPr lang="ru-RU" dirty="0" smtClean="0"/>
              <a:t>самоуправления.</a:t>
            </a:r>
          </a:p>
          <a:p>
            <a:r>
              <a:rPr lang="ru-RU" dirty="0"/>
              <a:t>Классификации расходов:</a:t>
            </a:r>
            <a:endParaRPr lang="ru-RU" dirty="0" smtClean="0"/>
          </a:p>
          <a:p>
            <a:r>
              <a:rPr lang="ru-RU" dirty="0"/>
              <a:t> по общественному назначению расходов или функциональная классификация, т.е. классификация по функциям </a:t>
            </a:r>
            <a:r>
              <a:rPr lang="ru-RU" dirty="0" smtClean="0"/>
              <a:t>государства;</a:t>
            </a:r>
          </a:p>
          <a:p>
            <a:r>
              <a:rPr lang="ru-RU" dirty="0"/>
              <a:t>экономическому содержанию </a:t>
            </a:r>
            <a:r>
              <a:rPr lang="ru-RU" dirty="0" smtClean="0"/>
              <a:t>расходов;</a:t>
            </a:r>
          </a:p>
          <a:p>
            <a:r>
              <a:rPr lang="ru-RU" dirty="0"/>
              <a:t>предметная (отраслевая) – разбивает по отдельным отраслям и сферам </a:t>
            </a:r>
            <a:r>
              <a:rPr lang="ru-RU" dirty="0" smtClean="0"/>
              <a:t>экономики;</a:t>
            </a:r>
          </a:p>
          <a:p>
            <a:r>
              <a:rPr lang="ru-RU" dirty="0"/>
              <a:t>по уровням государственного </a:t>
            </a:r>
            <a:r>
              <a:rPr lang="ru-RU" dirty="0" smtClean="0"/>
              <a:t>устройства.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45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бюджета</a:t>
            </a:r>
            <a:br>
              <a:rPr lang="ru-RU" dirty="0" smtClean="0"/>
            </a:br>
            <a:r>
              <a:rPr lang="ru-RU" dirty="0" smtClean="0"/>
              <a:t>делятся на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Общегосударственные вопросы;</a:t>
            </a:r>
          </a:p>
          <a:p>
            <a:r>
              <a:rPr lang="ru-RU" dirty="0" smtClean="0"/>
              <a:t>Национальная оборона;</a:t>
            </a:r>
          </a:p>
          <a:p>
            <a:r>
              <a:rPr lang="ru-RU" dirty="0" smtClean="0"/>
              <a:t>Национальная экономика;</a:t>
            </a:r>
          </a:p>
          <a:p>
            <a:r>
              <a:rPr lang="ru-RU" dirty="0" smtClean="0"/>
              <a:t>Жилищно-коммунальное хозяйство;</a:t>
            </a:r>
          </a:p>
          <a:p>
            <a:r>
              <a:rPr lang="ru-RU" dirty="0" smtClean="0"/>
              <a:t>Охрана окружающей среды;</a:t>
            </a:r>
          </a:p>
          <a:p>
            <a:r>
              <a:rPr lang="ru-RU" dirty="0" smtClean="0"/>
              <a:t>Образование;</a:t>
            </a:r>
          </a:p>
          <a:p>
            <a:r>
              <a:rPr lang="ru-RU" dirty="0" smtClean="0"/>
              <a:t>Физическая культура и спорт; </a:t>
            </a:r>
          </a:p>
          <a:p>
            <a:r>
              <a:rPr lang="ru-RU" dirty="0" smtClean="0"/>
              <a:t>Социальное обеспечение</a:t>
            </a:r>
            <a:endParaRPr lang="ru-RU" dirty="0"/>
          </a:p>
          <a:p>
            <a:r>
              <a:rPr lang="ru-RU" dirty="0" smtClean="0"/>
              <a:t>Обслуживание муниципального долга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92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влияния гражданина на состав бюджета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Публичные слушания по проекту бюджета муниципального образования</a:t>
            </a:r>
          </a:p>
          <a:p>
            <a:r>
              <a:rPr lang="ru-RU" sz="2000" dirty="0" smtClean="0"/>
              <a:t>Публичные слушания по отчету об исполнении бюджета муниципального образования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91005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716</Words>
  <Application>Microsoft Office PowerPoint</Application>
  <PresentationFormat>Широкоэкранный</PresentationFormat>
  <Paragraphs>192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Cyr</vt:lpstr>
      <vt:lpstr>Calibri</vt:lpstr>
      <vt:lpstr>Times New Roman</vt:lpstr>
      <vt:lpstr>Trebuchet MS</vt:lpstr>
      <vt:lpstr>Wingdings 3</vt:lpstr>
      <vt:lpstr>Аспект</vt:lpstr>
      <vt:lpstr>Проект бюджета Милютинского сельского поселения на 2025 год и на плановый период 2026 и 2027 гг.</vt:lpstr>
      <vt:lpstr>Бюджет </vt:lpstr>
      <vt:lpstr>Основы составления проекта бюджета: </vt:lpstr>
      <vt:lpstr>Бюджетный процесс - составление, рассмотрение, утверждение и исполнение бюджета поселения.</vt:lpstr>
      <vt:lpstr>Доходы бюджета Милютинского сельского поселения формируются из поступающих в бюджет денежных средств(налоговые, неналоговые, безвозмездные поступления)</vt:lpstr>
      <vt:lpstr>Безвозмездные поступления:</vt:lpstr>
      <vt:lpstr>Классификация расходов бюджета</vt:lpstr>
      <vt:lpstr>Расходы бюджета делятся на :</vt:lpstr>
      <vt:lpstr>Возможности влияния гражданина на состав бюджета</vt:lpstr>
      <vt:lpstr>Этапы составления и утверждения бюджета сельского поселения</vt:lpstr>
      <vt:lpstr>Основные характеристики бюджета поселения(тыс.рублей)</vt:lpstr>
      <vt:lpstr>Структура налоговых и неналоговых доходов 2025-2027гг. </vt:lpstr>
      <vt:lpstr>Объем и структура безвозмездных поступлений</vt:lpstr>
      <vt:lpstr>Расходы бюджета по разделам бюджетной классифкации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Милютинского сельского поселения на 2024 год и на плановый период 2025 и 2026 гг.</dc:title>
  <dc:creator>Glavbuh</dc:creator>
  <cp:lastModifiedBy>Glavbuh</cp:lastModifiedBy>
  <cp:revision>15</cp:revision>
  <dcterms:created xsi:type="dcterms:W3CDTF">2025-01-21T10:07:44Z</dcterms:created>
  <dcterms:modified xsi:type="dcterms:W3CDTF">2025-01-21T13:13:40Z</dcterms:modified>
</cp:coreProperties>
</file>