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0B7"/>
    <a:srgbClr val="FFCC99"/>
    <a:srgbClr val="0033CC"/>
    <a:srgbClr val="3333FF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134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6945.1</c:v>
                </c:pt>
                <c:pt idx="1">
                  <c:v>1339.4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1900,0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1104685758876587E-2"/>
                  <c:y val="-2.1241601174748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277,0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9899.5</c:v>
                </c:pt>
                <c:pt idx="1">
                  <c:v>10004.6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948928"/>
        <c:axId val="47950464"/>
        <c:axId val="0"/>
      </c:bar3DChart>
      <c:catAx>
        <c:axId val="47948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950464"/>
        <c:crosses val="autoZero"/>
        <c:auto val="1"/>
        <c:lblAlgn val="ctr"/>
        <c:lblOffset val="100"/>
        <c:noMultiLvlLbl val="0"/>
      </c:catAx>
      <c:valAx>
        <c:axId val="4795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94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2934.6</c:v>
                </c:pt>
                <c:pt idx="1">
                  <c:v>4243</c:v>
                </c:pt>
                <c:pt idx="2">
                  <c:v>970</c:v>
                </c:pt>
                <c:pt idx="3">
                  <c:v>1335.8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1173.5</c:v>
                </c:pt>
                <c:pt idx="1">
                  <c:v>1156.7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55572352"/>
        <c:axId val="55573888"/>
        <c:axId val="0"/>
      </c:bar3DChart>
      <c:catAx>
        <c:axId val="55572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573888"/>
        <c:crosses val="autoZero"/>
        <c:auto val="1"/>
        <c:lblAlgn val="ctr"/>
        <c:lblOffset val="100"/>
        <c:noMultiLvlLbl val="0"/>
      </c:catAx>
      <c:valAx>
        <c:axId val="5557388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5557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2020г.</c:v>
                </c:pt>
                <c:pt idx="1">
                  <c:v>План на 2020г.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3504.5</c:v>
                </c:pt>
                <c:pt idx="1">
                  <c:v>7213.7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8330752"/>
        <c:axId val="168332288"/>
        <c:axId val="0"/>
      </c:bar3DChart>
      <c:catAx>
        <c:axId val="168330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332288"/>
        <c:crosses val="autoZero"/>
        <c:auto val="1"/>
        <c:lblAlgn val="ctr"/>
        <c:lblOffset val="100"/>
        <c:noMultiLvlLbl val="0"/>
      </c:catAx>
      <c:valAx>
        <c:axId val="16833228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6833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2357.5</c:v>
                </c:pt>
                <c:pt idx="1">
                  <c:v>2372.3000000000002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231.3</c:v>
                </c:pt>
                <c:pt idx="1">
                  <c:v>240.4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2020 год</c:v>
                </c:pt>
                <c:pt idx="1">
                  <c:v>План на 2021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5589.4</c:v>
                </c:pt>
                <c:pt idx="1">
                  <c:v>30800.1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061376"/>
        <c:axId val="169063168"/>
        <c:axId val="0"/>
      </c:bar3DChart>
      <c:catAx>
        <c:axId val="16906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063168"/>
        <c:crosses val="autoZero"/>
        <c:auto val="1"/>
        <c:lblAlgn val="ctr"/>
        <c:lblOffset val="100"/>
        <c:noMultiLvlLbl val="0"/>
      </c:catAx>
      <c:valAx>
        <c:axId val="1690631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906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2020 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17469.5</c:v>
                </c:pt>
                <c:pt idx="1">
                  <c:v>43417.4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606336"/>
        <c:axId val="168608128"/>
        <c:axId val="0"/>
      </c:bar3DChart>
      <c:catAx>
        <c:axId val="16860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608128"/>
        <c:crosses val="autoZero"/>
        <c:auto val="1"/>
        <c:lblAlgn val="ctr"/>
        <c:lblOffset val="100"/>
        <c:noMultiLvlLbl val="0"/>
      </c:catAx>
      <c:valAx>
        <c:axId val="168608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606336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1201,3-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83,7 -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4963,4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5460,6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80,0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20,0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50,0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 custLinFactNeighborX="-6125" custLinFactNeighborY="-691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1201,3-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аренды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83,7 -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16028,3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749,3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4963,4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5460,6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1900,0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1698,0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80,0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20,0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50,0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40145" y="3319282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12,9 %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87,1 %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9899,5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10004,6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45,0%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11,5 %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12,0%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1173,5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1156,7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70,3%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0.40359</cdr:x>
      <cdr:y>0.0887</cdr:y>
    </cdr:from>
    <cdr:to>
      <cdr:x>0.57853</cdr:x>
      <cdr:y>0.31652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2159519" y="308371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8255,5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33412,8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43417,4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17469,5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27.01.2021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 smtClean="0"/>
              <a:t>БЮДЖЕТ  </a:t>
            </a:r>
            <a:r>
              <a:rPr lang="ru-RU" sz="2800" i="1" dirty="0"/>
              <a:t>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2021</a:t>
            </a:r>
            <a:r>
              <a:rPr lang="ru-RU" sz="2800" i="1" dirty="0" smtClean="0">
                <a:latin typeface="Arial" charset="0"/>
              </a:rPr>
              <a:t> год и на плановый период 2022 и 2023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14707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8255,5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33412,8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18028496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43417,4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6696,1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2021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3796063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37914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69300788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49405050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956055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6534,0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3619879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9215056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4308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277,0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Милютинского сельского поселения – бюджета поселения, а именно: проекта бюджета поселения на предстоящий 2021 год и на плановый период 2022 и 2023 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поселения затрагивает интересы каждого жителя Милютинского сельского 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2020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2021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43417,4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1527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17406,0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30241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70988384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55251207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40477"/>
              </p:ext>
            </p:extLst>
          </p:nvPr>
        </p:nvGraphicFramePr>
        <p:xfrm>
          <a:off x="4643438" y="1052736"/>
          <a:ext cx="427995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4453" y="1955251"/>
            <a:ext cx="117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12,9%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98175064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3684133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00369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4478</TotalTime>
  <Words>508</Words>
  <Application>Microsoft Office PowerPoint</Application>
  <PresentationFormat>Экран (4:3)</PresentationFormat>
  <Paragraphs>132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Милютинское сп</cp:lastModifiedBy>
  <cp:revision>310</cp:revision>
  <cp:lastPrinted>2016-12-22T05:06:42Z</cp:lastPrinted>
  <dcterms:created xsi:type="dcterms:W3CDTF">2015-12-04T03:44:18Z</dcterms:created>
  <dcterms:modified xsi:type="dcterms:W3CDTF">2021-01-27T12:27:27Z</dcterms:modified>
</cp:coreProperties>
</file>