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296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00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3333FF"/>
    <a:srgbClr val="9AF0B7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4783400</c:v>
                </c:pt>
                <c:pt idx="1">
                  <c:v>658200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831,6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743269781323183E-2"/>
                  <c:y val="-2.124160117474871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220,0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48000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8698300</c:v>
                </c:pt>
                <c:pt idx="1">
                  <c:v>5441600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586304"/>
        <c:axId val="90947968"/>
        <c:axId val="0"/>
      </c:bar3DChart>
      <c:catAx>
        <c:axId val="89586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947968"/>
        <c:crosses val="autoZero"/>
        <c:auto val="1"/>
        <c:lblAlgn val="ctr"/>
        <c:lblOffset val="100"/>
        <c:noMultiLvlLbl val="0"/>
      </c:catAx>
      <c:valAx>
        <c:axId val="90947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58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bubble3D val="0"/>
            <c:explosion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Госпошлина</c:v>
                </c:pt>
                <c:pt idx="3">
                  <c:v>Налоги на совокупный доход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1158.8</c:v>
                </c:pt>
                <c:pt idx="1">
                  <c:v>3422</c:v>
                </c:pt>
                <c:pt idx="2">
                  <c:v>23.7</c:v>
                </c:pt>
                <c:pt idx="3">
                  <c:v>178.9</c:v>
                </c:pt>
                <c:pt idx="4">
                  <c:v>620.79999999999995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2016 год</c:v>
                </c:pt>
                <c:pt idx="1">
                  <c:v>План на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178.9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1028096"/>
        <c:axId val="90702208"/>
        <c:axId val="0"/>
      </c:bar3DChart>
      <c:catAx>
        <c:axId val="91028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702208"/>
        <c:crosses val="autoZero"/>
        <c:auto val="1"/>
        <c:lblAlgn val="ctr"/>
        <c:lblOffset val="100"/>
        <c:noMultiLvlLbl val="0"/>
      </c:catAx>
      <c:valAx>
        <c:axId val="9070220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9102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473.5</c:v>
                </c:pt>
                <c:pt idx="1">
                  <c:v>5441.6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2016г.</c:v>
                </c:pt>
                <c:pt idx="1">
                  <c:v>План на 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3174400</c:v>
                </c:pt>
                <c:pt idx="1">
                  <c:v>47350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5457792"/>
        <c:axId val="153162496"/>
        <c:axId val="0"/>
      </c:bar3DChart>
      <c:catAx>
        <c:axId val="13545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162496"/>
        <c:crosses val="autoZero"/>
        <c:auto val="1"/>
        <c:lblAlgn val="ctr"/>
        <c:lblOffset val="100"/>
        <c:noMultiLvlLbl val="0"/>
      </c:catAx>
      <c:valAx>
        <c:axId val="15316249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545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2016 год</c:v>
                </c:pt>
                <c:pt idx="1">
                  <c:v>План на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1601800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финансир. расходов на з/п и ТЭР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2016 год</c:v>
                </c:pt>
                <c:pt idx="1">
                  <c:v>План на 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175000</c:v>
                </c:pt>
                <c:pt idx="1">
                  <c:v>173500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2016 год</c:v>
                </c:pt>
                <c:pt idx="1">
                  <c:v>План на 2017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1390100</c:v>
                </c:pt>
                <c:pt idx="1">
                  <c:v>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724608"/>
        <c:axId val="135364608"/>
        <c:axId val="0"/>
      </c:bar3DChart>
      <c:catAx>
        <c:axId val="90724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364608"/>
        <c:crosses val="autoZero"/>
        <c:auto val="1"/>
        <c:lblAlgn val="ctr"/>
        <c:lblOffset val="100"/>
        <c:noMultiLvlLbl val="0"/>
      </c:catAx>
      <c:valAx>
        <c:axId val="1353646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072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12213600</c:v>
                </c:pt>
                <c:pt idx="1">
                  <c:v>5915100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528256"/>
        <c:axId val="160529792"/>
        <c:axId val="0"/>
      </c:bar3DChart>
      <c:catAx>
        <c:axId val="160528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29792"/>
        <c:crosses val="autoZero"/>
        <c:auto val="1"/>
        <c:lblAlgn val="ctr"/>
        <c:lblOffset val="100"/>
        <c:noMultiLvlLbl val="0"/>
      </c:catAx>
      <c:valAx>
        <c:axId val="160529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528256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g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gi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940,6 </a:t>
          </a: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реализации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B64DAC1C-11DC-4167-9772-61BD8D7415AE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225,0 -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Доходы от реализации имущества</a:t>
          </a:r>
        </a:p>
      </dgm:t>
    </dgm:pt>
    <dgm:pt modelId="{FC2FA31B-BE28-4827-A9FA-7A912D545E0F}" type="parTrans" cxnId="{1B01542D-EE8F-4297-9D5D-359373441FFA}">
      <dgm:prSet/>
      <dgm:spPr/>
      <dgm:t>
        <a:bodyPr/>
        <a:lstStyle/>
        <a:p>
          <a:endParaRPr lang="ru-RU"/>
        </a:p>
      </dgm:t>
    </dgm:pt>
    <dgm:pt modelId="{674B0617-0B1A-48CE-8494-6CC64A2F4804}" type="sibTrans" cxnId="{1B01542D-EE8F-4297-9D5D-359373441FFA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71,1 -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4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4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7E8A2A40-C723-4319-98FB-2B2945721E77}" type="pres">
      <dgm:prSet presAssocID="{B64DAC1C-11DC-4167-9772-61BD8D7415AE}" presName="composite" presStyleCnt="0"/>
      <dgm:spPr/>
    </dgm:pt>
    <dgm:pt modelId="{70BB8A9C-880C-4354-923F-C058D8EEDC84}" type="pres">
      <dgm:prSet presAssocID="{B64DAC1C-11DC-4167-9772-61BD8D7415AE}" presName="imgShp" presStyleLbl="fgImgPlace1" presStyleIdx="1" presStyleCnt="4" custScaleX="251804" custScaleY="230160" custLinFactY="200000" custLinFactNeighborX="-18458" custLinFactNeighborY="27110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2F727509-5E3A-4615-96F7-D4779C3F47D7}" type="pres">
      <dgm:prSet presAssocID="{B64DAC1C-11DC-4167-9772-61BD8D7415AE}" presName="txShp" presStyleLbl="node1" presStyleIdx="1" presStyleCnt="4" custScaleX="108675" custScaleY="116220" custLinFactY="200000" custLinFactNeighborX="11190" custLinFactNeighborY="267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D6297-80BD-4C4F-ABBB-90937E5DF379}" type="pres">
      <dgm:prSet presAssocID="{674B0617-0B1A-48CE-8494-6CC64A2F480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2" presStyleCnt="4" custScaleX="242397" custScaleY="219268" custLinFactNeighborX="-28965" custLinFactNeighborY="-1406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2" presStyleCnt="4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3" presStyleCnt="4" custScaleX="238975" custScaleY="226802" custLinFactY="-200000" custLinFactNeighborX="-43775" custLinFactNeighborY="-29032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3" presStyleCnt="4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031AE1CA-7CC1-416F-9B1F-8E14B010D519}" srcId="{94A9EB2E-38FB-40BC-896D-E01599B0CB3B}" destId="{134E766E-E6F7-4FF9-8ECA-F2DC8AB58C7D}" srcOrd="2" destOrd="0" parTransId="{7541EDAF-C14A-481F-8843-1F6D5B3B9F67}" sibTransId="{30D0621B-1B0F-4516-8ABE-CFE010637B7D}"/>
    <dgm:cxn modelId="{0D293C6C-0E68-4451-8DF6-801CBD00948D}" type="presOf" srcId="{B64DAC1C-11DC-4167-9772-61BD8D7415AE}" destId="{2F727509-5E3A-4615-96F7-D4779C3F47D7}" srcOrd="0" destOrd="0" presId="urn:microsoft.com/office/officeart/2005/8/layout/vList3#1"/>
    <dgm:cxn modelId="{1B01542D-EE8F-4297-9D5D-359373441FFA}" srcId="{94A9EB2E-38FB-40BC-896D-E01599B0CB3B}" destId="{B64DAC1C-11DC-4167-9772-61BD8D7415AE}" srcOrd="1" destOrd="0" parTransId="{FC2FA31B-BE28-4827-A9FA-7A912D545E0F}" sibTransId="{674B0617-0B1A-48CE-8494-6CC64A2F4804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B5009FAC-5287-4B72-9D6C-6EA21569AA48}" srcId="{94A9EB2E-38FB-40BC-896D-E01599B0CB3B}" destId="{F518F25D-D36F-40F5-8573-25C3B9EB64DA}" srcOrd="3" destOrd="0" parTransId="{742187B4-317B-4FC6-922C-F2DB31C6DAA2}" sibTransId="{2131B2B6-79DC-4E8C-97DF-5EEFA6B7C8C6}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E6576BFD-1393-4993-BC17-3615E6AB0BC5}" type="presParOf" srcId="{2BACEF09-562A-4075-96C3-41362C7DB810}" destId="{7E8A2A40-C723-4319-98FB-2B2945721E77}" srcOrd="2" destOrd="0" presId="urn:microsoft.com/office/officeart/2005/8/layout/vList3#1"/>
    <dgm:cxn modelId="{A6B7D3D2-759A-4532-AD93-D8330DC6DBA2}" type="presParOf" srcId="{7E8A2A40-C723-4319-98FB-2B2945721E77}" destId="{70BB8A9C-880C-4354-923F-C058D8EEDC84}" srcOrd="0" destOrd="0" presId="urn:microsoft.com/office/officeart/2005/8/layout/vList3#1"/>
    <dgm:cxn modelId="{189E30F4-DCB6-4333-B840-6C03331B4768}" type="presParOf" srcId="{7E8A2A40-C723-4319-98FB-2B2945721E77}" destId="{2F727509-5E3A-4615-96F7-D4779C3F47D7}" srcOrd="1" destOrd="0" presId="urn:microsoft.com/office/officeart/2005/8/layout/vList3#1"/>
    <dgm:cxn modelId="{7B0401EF-C567-47F7-BDF5-BE97F7BB6B13}" type="presParOf" srcId="{2BACEF09-562A-4075-96C3-41362C7DB810}" destId="{225D6297-80BD-4C4F-ABBB-90937E5DF379}" srcOrd="3" destOrd="0" presId="urn:microsoft.com/office/officeart/2005/8/layout/vList3#1"/>
    <dgm:cxn modelId="{CFEBE7BE-533C-4A79-B6A4-6F85E4C6B1EF}" type="presParOf" srcId="{2BACEF09-562A-4075-96C3-41362C7DB810}" destId="{39DBEB48-A7DD-4261-9F32-92FE3DA2B378}" srcOrd="4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5" destOrd="0" presId="urn:microsoft.com/office/officeart/2005/8/layout/vList3#1"/>
    <dgm:cxn modelId="{F4E2D0F3-1A63-40AD-A80C-E486FE475E70}" type="presParOf" srcId="{2BACEF09-562A-4075-96C3-41362C7DB810}" destId="{4A876E27-DFC1-470A-9B1E-9826BD506380}" srcOrd="6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10024,3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-530" custLinFactNeighborY="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5185,7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5185,7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61,4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770,2</a:t>
          </a: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831,6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9933" custRadScaleInc="11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50,</a:t>
          </a:r>
          <a:r>
            <a:rPr lang="ru-RU" sz="4000" b="1" dirty="0" smtClean="0">
              <a:solidFill>
                <a:schemeClr val="tx1"/>
              </a:solidFill>
            </a:rPr>
            <a:t>0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35</a:t>
          </a:r>
          <a:r>
            <a:rPr lang="ru-RU" sz="3600" b="1" dirty="0" smtClean="0">
              <a:solidFill>
                <a:schemeClr val="tx1"/>
              </a:solidFill>
            </a:rPr>
            <a:t>,0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819714" y="446870"/>
          <a:ext cx="3508683" cy="248750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881901" y="446870"/>
        <a:ext cx="3446496" cy="248750"/>
      </dsp:txXfrm>
    </dsp:sp>
    <dsp:sp modelId="{5845A041-F5BC-4087-B2A4-5F2631D12044}">
      <dsp:nvSpPr>
        <dsp:cNvPr id="0" name=""/>
        <dsp:cNvSpPr/>
      </dsp:nvSpPr>
      <dsp:spPr>
        <a:xfrm>
          <a:off x="4391349" y="18239"/>
          <a:ext cx="1278187" cy="12369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27509-5E3A-4615-96F7-D4779C3F47D7}">
      <dsp:nvSpPr>
        <dsp:cNvPr id="0" name=""/>
        <dsp:cNvSpPr/>
      </dsp:nvSpPr>
      <dsp:spPr>
        <a:xfrm rot="10800000">
          <a:off x="1944214" y="4248473"/>
          <a:ext cx="5828409" cy="631672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225,0 -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Доходы от реализации имущества</a:t>
          </a:r>
        </a:p>
      </dsp:txBody>
      <dsp:txXfrm rot="10800000">
        <a:off x="2102132" y="4248473"/>
        <a:ext cx="5670491" cy="631672"/>
      </dsp:txXfrm>
    </dsp:sp>
    <dsp:sp modelId="{70BB8A9C-880C-4354-923F-C058D8EEDC84}">
      <dsp:nvSpPr>
        <dsp:cNvPr id="0" name=""/>
        <dsp:cNvSpPr/>
      </dsp:nvSpPr>
      <dsp:spPr>
        <a:xfrm>
          <a:off x="792087" y="3960438"/>
          <a:ext cx="1368590" cy="12509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818658" y="3023828"/>
          <a:ext cx="5845196" cy="677876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940,6 </a:t>
          </a: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реализации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1988127" y="3023828"/>
        <a:ext cx="5675727" cy="677876"/>
      </dsp:txXfrm>
    </dsp:sp>
    <dsp:sp modelId="{9E96367B-669D-48BC-B63A-8668BAB9AB4B}">
      <dsp:nvSpPr>
        <dsp:cNvPr id="0" name=""/>
        <dsp:cNvSpPr/>
      </dsp:nvSpPr>
      <dsp:spPr>
        <a:xfrm>
          <a:off x="743565" y="2736693"/>
          <a:ext cx="1317461" cy="11917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584197" y="1728193"/>
          <a:ext cx="6121506" cy="677876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71,1 -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753666" y="1728193"/>
        <a:ext cx="5952037" cy="677876"/>
      </dsp:txXfrm>
    </dsp:sp>
    <dsp:sp modelId="{59161C32-BDD5-4CDD-AF8F-515D1E6E513F}">
      <dsp:nvSpPr>
        <dsp:cNvPr id="0" name=""/>
        <dsp:cNvSpPr/>
      </dsp:nvSpPr>
      <dsp:spPr>
        <a:xfrm>
          <a:off x="598643" y="1502126"/>
          <a:ext cx="1298862" cy="123270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288354" cy="91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395"/>
              </a:lnTo>
              <a:lnTo>
                <a:pt x="288354" y="916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588615" y="2281083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10024,3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1238" y="2313706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5185,7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5185,7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831,6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17679">
          <a:off x="3885933" y="1948989"/>
          <a:ext cx="1366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6173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93191" y="2448253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61,4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49188" y="2504250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770,2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50,</a:t>
          </a:r>
          <a:r>
            <a:rPr lang="ru-RU" sz="4000" b="1" kern="1200" dirty="0" smtClean="0">
              <a:solidFill>
                <a:schemeClr val="tx1"/>
              </a:solidFill>
            </a:rPr>
            <a:t>0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35</a:t>
          </a:r>
          <a:r>
            <a:rPr lang="ru-RU" sz="3600" b="1" kern="1200" dirty="0" smtClean="0">
              <a:solidFill>
                <a:schemeClr val="tx1"/>
              </a:solidFill>
            </a:rPr>
            <a:t>,0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2051337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2051337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12,1 %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87,9 %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13311,5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9350,8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51,0 %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5,7 %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11,4 %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537,0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536,3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6,8%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0.50314</cdr:x>
      <cdr:y>0.54435</cdr:y>
    </cdr:from>
    <cdr:to>
      <cdr:x>0.74523</cdr:x>
      <cdr:y>0.77331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8561" y="1892547"/>
          <a:ext cx="1255141" cy="79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93,2%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4324,9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673,5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3564,2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540,6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220,1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673,5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10024,3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17762,4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 smtClean="0"/>
              <a:t>ПРОЕКТ БЮДЖЕТА </a:t>
            </a:r>
            <a:r>
              <a:rPr lang="ru-RU" sz="2800" i="1" dirty="0"/>
              <a:t>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2017</a:t>
            </a:r>
            <a:r>
              <a:rPr lang="ru-RU" sz="2800" i="1" dirty="0" smtClean="0">
                <a:latin typeface="Arial" charset="0"/>
              </a:rPr>
              <a:t> год и на плановый период 2018 и 2019 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17004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4324,9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13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673,5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88610255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10024,3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5806,0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2017</a:t>
            </a: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3492965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85702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7079768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04184991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5154979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6159,3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5229827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3809232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831,6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056" y="3244334"/>
            <a:ext cx="7455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1441" y="142852"/>
            <a:ext cx="369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sz="2800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0735" y="1406223"/>
            <a:ext cx="84537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(от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кошель, сумка, кожаный мешок)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9055" y="4653136"/>
            <a:ext cx="3062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7117" y="4633055"/>
            <a:ext cx="3317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endPara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8" y="3092309"/>
            <a:ext cx="2382838" cy="2200275"/>
          </a:xfrm>
          <a:prstGeom prst="rect">
            <a:avLst/>
          </a:prstGeom>
          <a:noFill/>
        </p:spPr>
      </p:pic>
      <p:pic>
        <p:nvPicPr>
          <p:cNvPr id="19" name="Picture 4" descr="C:\Users\Masha\Desktop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6796">
            <a:off x="1044797" y="3255121"/>
            <a:ext cx="2752436" cy="2299789"/>
          </a:xfrm>
          <a:prstGeom prst="rect">
            <a:avLst/>
          </a:prstGeom>
          <a:noFill/>
        </p:spPr>
      </p:pic>
      <p:pic>
        <p:nvPicPr>
          <p:cNvPr id="20" name="Picture 3" descr="C:\Users\Masha\Desktop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2040">
            <a:off x="4708420" y="3237622"/>
            <a:ext cx="2726223" cy="227788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87806" y="4302248"/>
            <a:ext cx="21685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  <a:endParaRPr lang="ru-RU" sz="28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2017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2016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17636,4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596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10024,3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10687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15228828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5691557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30639"/>
              </p:ext>
            </p:extLst>
          </p:nvPr>
        </p:nvGraphicFramePr>
        <p:xfrm>
          <a:off x="4643438" y="1052736"/>
          <a:ext cx="4511688" cy="451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336" y="1955251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5,3 %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4338936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4367685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17354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4363</TotalTime>
  <Words>421</Words>
  <Application>Microsoft Office PowerPoint</Application>
  <PresentationFormat>Экран (4:3)</PresentationFormat>
  <Paragraphs>134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Доход</cp:lastModifiedBy>
  <cp:revision>294</cp:revision>
  <cp:lastPrinted>2016-12-22T05:06:42Z</cp:lastPrinted>
  <dcterms:created xsi:type="dcterms:W3CDTF">2015-12-04T03:44:18Z</dcterms:created>
  <dcterms:modified xsi:type="dcterms:W3CDTF">2017-03-09T12:04:05Z</dcterms:modified>
</cp:coreProperties>
</file>